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Garamond"/>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aramond-bold.fntdata"/><Relationship Id="rId11" Type="http://schemas.openxmlformats.org/officeDocument/2006/relationships/slide" Target="slides/slide6.xml"/><Relationship Id="rId22" Type="http://schemas.openxmlformats.org/officeDocument/2006/relationships/font" Target="fonts/Garamond-boldItalic.fntdata"/><Relationship Id="rId10" Type="http://schemas.openxmlformats.org/officeDocument/2006/relationships/slide" Target="slides/slide5.xml"/><Relationship Id="rId21" Type="http://schemas.openxmlformats.org/officeDocument/2006/relationships/font" Target="fonts/Garamon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19" Type="http://schemas.openxmlformats.org/officeDocument/2006/relationships/font" Target="fonts/Garamond-regular.fntdata"/><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12c5c1dc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12c5c1dc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12c5c1dc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12c5c1dc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12c5c1dc6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12c5c1dc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12c5c1dc6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12c5c1dc6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12c5c1dc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12c5c1dc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12c5c1dc6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12c5c1dc6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12c5c1dc6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12c5c1dc6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12c5c1dc6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12c5c1dc6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7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4305975" y="1728725"/>
            <a:ext cx="50175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Terrie Vail</a:t>
            </a:r>
            <a:endParaRPr>
              <a:latin typeface="Times New Roman"/>
              <a:ea typeface="Times New Roman"/>
              <a:cs typeface="Times New Roman"/>
              <a:sym typeface="Times New Roman"/>
            </a:endParaRPr>
          </a:p>
        </p:txBody>
      </p:sp>
      <p:sp>
        <p:nvSpPr>
          <p:cNvPr id="129" name="Google Shape;129;p13"/>
          <p:cNvSpPr txBox="1"/>
          <p:nvPr>
            <p:ph idx="1" type="subTitle"/>
          </p:nvPr>
        </p:nvSpPr>
        <p:spPr>
          <a:xfrm>
            <a:off x="5358125" y="4315625"/>
            <a:ext cx="3470700" cy="506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Senior Information Technology Scholar at Florida Agricultural &amp; Mechanical University</a:t>
            </a:r>
            <a:endParaRPr/>
          </a:p>
        </p:txBody>
      </p:sp>
      <p:pic>
        <p:nvPicPr>
          <p:cNvPr id="130" name="Google Shape;130;p13"/>
          <p:cNvPicPr preferRelativeResize="0"/>
          <p:nvPr/>
        </p:nvPicPr>
        <p:blipFill>
          <a:blip r:embed="rId3">
            <a:alphaModFix/>
          </a:blip>
          <a:stretch>
            <a:fillRect/>
          </a:stretch>
        </p:blipFill>
        <p:spPr>
          <a:xfrm>
            <a:off x="733450" y="637125"/>
            <a:ext cx="4051924" cy="42403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700"/>
                                        <p:tgtEl>
                                          <p:spTgt spid="1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2443675" y="427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36" name="Google Shape;136;p14"/>
          <p:cNvSpPr txBox="1"/>
          <p:nvPr>
            <p:ph idx="1" type="body"/>
          </p:nvPr>
        </p:nvSpPr>
        <p:spPr>
          <a:xfrm>
            <a:off x="873175" y="1313250"/>
            <a:ext cx="7505700" cy="2964900"/>
          </a:xfrm>
          <a:prstGeom prst="rect">
            <a:avLst/>
          </a:prstGeom>
        </p:spPr>
        <p:txBody>
          <a:bodyPr anchorCtr="0" anchor="t" bIns="91425" lIns="91425" spcFirstLastPara="1" rIns="91425" wrap="square" tIns="91425">
            <a:noAutofit/>
          </a:bodyPr>
          <a:lstStyle/>
          <a:p>
            <a:pPr indent="0" lvl="0" marL="1371600" rtl="0" algn="l">
              <a:lnSpc>
                <a:spcPct val="95000"/>
              </a:lnSpc>
              <a:spcBef>
                <a:spcPts val="0"/>
              </a:spcBef>
              <a:spcAft>
                <a:spcPts val="0"/>
              </a:spcAft>
              <a:buNone/>
            </a:pPr>
            <a:r>
              <a:rPr lang="en" sz="1010">
                <a:latin typeface="Arial"/>
                <a:ea typeface="Arial"/>
                <a:cs typeface="Arial"/>
                <a:sym typeface="Arial"/>
              </a:rPr>
              <a:t>Education &amp; Work Life……………			(Slide 3)</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Brief Course History Run Down……………		(Slide 4)</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Chapter Website (Project)...............			(Slide 5)</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Internship Experience……………			(Slide 6)</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Passion For Technology……………			(Slide 7)</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Future Aspirations Post - Graduate……………		(Slide 8)</a:t>
            </a:r>
            <a:endParaRPr sz="1010">
              <a:latin typeface="Arial"/>
              <a:ea typeface="Arial"/>
              <a:cs typeface="Arial"/>
              <a:sym typeface="Arial"/>
            </a:endParaRPr>
          </a:p>
          <a:p>
            <a:pPr indent="0" lvl="0" marL="1371600" rtl="0" algn="l">
              <a:lnSpc>
                <a:spcPct val="95000"/>
              </a:lnSpc>
              <a:spcBef>
                <a:spcPts val="1200"/>
              </a:spcBef>
              <a:spcAft>
                <a:spcPts val="0"/>
              </a:spcAft>
              <a:buNone/>
            </a:pPr>
            <a:r>
              <a:rPr lang="en" sz="1010">
                <a:latin typeface="Arial"/>
                <a:ea typeface="Arial"/>
                <a:cs typeface="Arial"/>
                <a:sym typeface="Arial"/>
              </a:rPr>
              <a:t>End……………………					(Slide 9)</a:t>
            </a:r>
            <a:endParaRPr sz="1010">
              <a:latin typeface="Arial"/>
              <a:ea typeface="Arial"/>
              <a:cs typeface="Arial"/>
              <a:sym typeface="Arial"/>
            </a:endParaRPr>
          </a:p>
          <a:p>
            <a:pPr indent="0" lvl="0" marL="1371600" rtl="0" algn="l">
              <a:lnSpc>
                <a:spcPct val="95000"/>
              </a:lnSpc>
              <a:spcBef>
                <a:spcPts val="1200"/>
              </a:spcBef>
              <a:spcAft>
                <a:spcPts val="1200"/>
              </a:spcAft>
              <a:buNone/>
            </a:pPr>
            <a:r>
              <a:t/>
            </a:r>
            <a:endParaRPr sz="101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2990550" y="2086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 &amp; Work Life </a:t>
            </a:r>
            <a:endParaRPr/>
          </a:p>
          <a:p>
            <a:pPr indent="0" lvl="0" marL="0" rtl="0" algn="l">
              <a:spcBef>
                <a:spcPts val="0"/>
              </a:spcBef>
              <a:spcAft>
                <a:spcPts val="0"/>
              </a:spcAft>
              <a:buNone/>
            </a:pPr>
            <a:r>
              <a:t/>
            </a:r>
            <a:endParaRPr/>
          </a:p>
        </p:txBody>
      </p:sp>
      <p:sp>
        <p:nvSpPr>
          <p:cNvPr id="142" name="Google Shape;142;p15"/>
          <p:cNvSpPr txBox="1"/>
          <p:nvPr>
            <p:ph idx="1" type="body"/>
          </p:nvPr>
        </p:nvSpPr>
        <p:spPr>
          <a:xfrm>
            <a:off x="2743400" y="906425"/>
            <a:ext cx="62151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a:t>Rising Senior </a:t>
            </a:r>
            <a:r>
              <a:rPr lang="en"/>
              <a:t>Information Technology Scholar at Florida Agricultural &amp; Mechanical University`	</a:t>
            </a:r>
            <a:r>
              <a:rPr b="1" lang="en"/>
              <a:t>Concentration: Data Mining &amp; Cybersecurity</a:t>
            </a:r>
            <a:endParaRPr b="1"/>
          </a:p>
          <a:p>
            <a:pPr indent="457200" lvl="0" marL="0" rtl="0" algn="l">
              <a:lnSpc>
                <a:spcPct val="100000"/>
              </a:lnSpc>
              <a:spcBef>
                <a:spcPts val="0"/>
              </a:spcBef>
              <a:spcAft>
                <a:spcPts val="0"/>
              </a:spcAft>
              <a:buNone/>
            </a:pPr>
            <a:r>
              <a:rPr lang="en"/>
              <a:t>(Expected Graduation: Fall 2025)</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Vice President of The Gamma Chi Chapter Of Iota Phi Theta Fraternity Incorporated</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Currently Employed at Silver Airways as a Cross Utilized Agent April 2024 - Present</a:t>
            </a:r>
            <a:endParaRPr/>
          </a:p>
          <a:p>
            <a:pPr indent="0" lvl="0" marL="0" rtl="0" algn="l">
              <a:spcBef>
                <a:spcPts val="0"/>
              </a:spcBef>
              <a:spcAft>
                <a:spcPts val="1200"/>
              </a:spcAft>
              <a:buNone/>
            </a:pPr>
            <a:r>
              <a:t/>
            </a:r>
            <a:endParaRPr/>
          </a:p>
        </p:txBody>
      </p:sp>
      <p:pic>
        <p:nvPicPr>
          <p:cNvPr id="143" name="Google Shape;143;p15"/>
          <p:cNvPicPr preferRelativeResize="0"/>
          <p:nvPr/>
        </p:nvPicPr>
        <p:blipFill>
          <a:blip r:embed="rId3">
            <a:alphaModFix/>
          </a:blip>
          <a:stretch>
            <a:fillRect/>
          </a:stretch>
        </p:blipFill>
        <p:spPr>
          <a:xfrm>
            <a:off x="4443225" y="2571746"/>
            <a:ext cx="3043649" cy="2158776"/>
          </a:xfrm>
          <a:prstGeom prst="rect">
            <a:avLst/>
          </a:prstGeom>
          <a:noFill/>
          <a:ln>
            <a:noFill/>
          </a:ln>
        </p:spPr>
      </p:pic>
      <p:pic>
        <p:nvPicPr>
          <p:cNvPr id="144" name="Google Shape;144;p15"/>
          <p:cNvPicPr preferRelativeResize="0"/>
          <p:nvPr/>
        </p:nvPicPr>
        <p:blipFill>
          <a:blip r:embed="rId4">
            <a:alphaModFix/>
          </a:blip>
          <a:stretch>
            <a:fillRect/>
          </a:stretch>
        </p:blipFill>
        <p:spPr>
          <a:xfrm rot="-1046458">
            <a:off x="536448" y="546488"/>
            <a:ext cx="2251482" cy="1697418"/>
          </a:xfrm>
          <a:prstGeom prst="rect">
            <a:avLst/>
          </a:prstGeom>
          <a:noFill/>
          <a:ln>
            <a:noFill/>
          </a:ln>
        </p:spPr>
      </p:pic>
      <p:pic>
        <p:nvPicPr>
          <p:cNvPr id="145" name="Google Shape;145;p15"/>
          <p:cNvPicPr preferRelativeResize="0"/>
          <p:nvPr/>
        </p:nvPicPr>
        <p:blipFill>
          <a:blip r:embed="rId5">
            <a:alphaModFix/>
          </a:blip>
          <a:stretch>
            <a:fillRect/>
          </a:stretch>
        </p:blipFill>
        <p:spPr>
          <a:xfrm>
            <a:off x="947813" y="2655650"/>
            <a:ext cx="1428750" cy="220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p:nvPr/>
        </p:nvSpPr>
        <p:spPr>
          <a:xfrm>
            <a:off x="2323675" y="2114700"/>
            <a:ext cx="36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 name="Google Shape;151;p16"/>
          <p:cNvSpPr txBox="1"/>
          <p:nvPr>
            <p:ph type="title"/>
          </p:nvPr>
        </p:nvSpPr>
        <p:spPr>
          <a:xfrm>
            <a:off x="2715775" y="3647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 &amp; Work Life </a:t>
            </a:r>
            <a:endParaRPr/>
          </a:p>
          <a:p>
            <a:pPr indent="0" lvl="0" marL="0" rtl="0" algn="l">
              <a:spcBef>
                <a:spcPts val="0"/>
              </a:spcBef>
              <a:spcAft>
                <a:spcPts val="0"/>
              </a:spcAft>
              <a:buNone/>
            </a:pPr>
            <a:r>
              <a:t/>
            </a:r>
            <a:endParaRPr/>
          </a:p>
        </p:txBody>
      </p:sp>
      <p:sp>
        <p:nvSpPr>
          <p:cNvPr id="152" name="Google Shape;152;p16"/>
          <p:cNvSpPr txBox="1"/>
          <p:nvPr>
            <p:ph idx="1" type="body"/>
          </p:nvPr>
        </p:nvSpPr>
        <p:spPr>
          <a:xfrm>
            <a:off x="130475" y="40294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Skills Prepared: Cataloging Documents, SCRUM Foundations, Data Entry And Management, Microsoft Products(Excel,Powerpoint,Word), Networking, Communication, Teamwork, Microsoft Dynamics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53" name="Google Shape;153;p16"/>
          <p:cNvSpPr txBox="1"/>
          <p:nvPr/>
        </p:nvSpPr>
        <p:spPr>
          <a:xfrm>
            <a:off x="2746425" y="2037750"/>
            <a:ext cx="3000000" cy="1068000"/>
          </a:xfrm>
          <a:prstGeom prst="rect">
            <a:avLst/>
          </a:prstGeom>
          <a:noFill/>
          <a:ln>
            <a:noFill/>
          </a:ln>
        </p:spPr>
        <p:txBody>
          <a:bodyPr anchorCtr="0" anchor="t" bIns="91425" lIns="91425" spcFirstLastPara="1" rIns="91425" wrap="square" tIns="91425">
            <a:spAutoFit/>
          </a:bodyPr>
          <a:lstStyle/>
          <a:p>
            <a:pPr indent="0" lvl="0" marL="0" rtl="0" algn="l">
              <a:lnSpc>
                <a:spcPct val="105416"/>
              </a:lnSpc>
              <a:spcBef>
                <a:spcPts val="0"/>
              </a:spcBef>
              <a:spcAft>
                <a:spcPts val="345"/>
              </a:spcAft>
              <a:buNone/>
            </a:pPr>
            <a:r>
              <a:rPr lang="en" sz="1100">
                <a:latin typeface="Garamond"/>
                <a:ea typeface="Garamond"/>
                <a:cs typeface="Garamond"/>
                <a:sym typeface="Garamond"/>
              </a:rPr>
              <a:t>Web Design| Fundamentals of Programming (C++)|Intro to C#| Computer and Human Interaction|Computer &amp; Network System Admin|Database management|Intro to Computer Security </a:t>
            </a:r>
            <a:endParaRPr sz="1100">
              <a:latin typeface="Garamond"/>
              <a:ea typeface="Garamond"/>
              <a:cs typeface="Garamond"/>
              <a:sym typeface="Garamond"/>
            </a:endParaRPr>
          </a:p>
        </p:txBody>
      </p:sp>
      <p:sp>
        <p:nvSpPr>
          <p:cNvPr id="154" name="Google Shape;154;p16"/>
          <p:cNvSpPr txBox="1"/>
          <p:nvPr/>
        </p:nvSpPr>
        <p:spPr>
          <a:xfrm>
            <a:off x="3666925" y="1404950"/>
            <a:ext cx="144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Course History</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2294425" y="214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Website Development</a:t>
            </a:r>
            <a:endParaRPr/>
          </a:p>
        </p:txBody>
      </p:sp>
      <p:pic>
        <p:nvPicPr>
          <p:cNvPr id="160" name="Google Shape;160;p17"/>
          <p:cNvPicPr preferRelativeResize="0"/>
          <p:nvPr/>
        </p:nvPicPr>
        <p:blipFill>
          <a:blip r:embed="rId3">
            <a:alphaModFix/>
          </a:blip>
          <a:stretch>
            <a:fillRect/>
          </a:stretch>
        </p:blipFill>
        <p:spPr>
          <a:xfrm>
            <a:off x="2071625" y="1014425"/>
            <a:ext cx="6739523" cy="3576701"/>
          </a:xfrm>
          <a:prstGeom prst="rect">
            <a:avLst/>
          </a:prstGeom>
          <a:noFill/>
          <a:ln>
            <a:noFill/>
          </a:ln>
        </p:spPr>
      </p:pic>
      <p:sp>
        <p:nvSpPr>
          <p:cNvPr id="161" name="Google Shape;161;p17"/>
          <p:cNvSpPr txBox="1"/>
          <p:nvPr/>
        </p:nvSpPr>
        <p:spPr>
          <a:xfrm>
            <a:off x="88925" y="550975"/>
            <a:ext cx="1982700" cy="4503600"/>
          </a:xfrm>
          <a:prstGeom prst="rect">
            <a:avLst/>
          </a:prstGeom>
          <a:noFill/>
          <a:ln>
            <a:noFill/>
          </a:ln>
        </p:spPr>
        <p:txBody>
          <a:bodyPr anchorCtr="0" anchor="t" bIns="91425" lIns="91425" spcFirstLastPara="1" rIns="91425" wrap="square" tIns="91425">
            <a:spAutoFit/>
          </a:bodyPr>
          <a:lstStyle/>
          <a:p>
            <a:pPr indent="-298450" lvl="0" marL="400050" rtl="0" algn="l">
              <a:lnSpc>
                <a:spcPct val="105416"/>
              </a:lnSpc>
              <a:spcBef>
                <a:spcPts val="0"/>
              </a:spcBef>
              <a:spcAft>
                <a:spcPts val="0"/>
              </a:spcAft>
              <a:buSzPts val="1100"/>
              <a:buFont typeface="Times New Roman"/>
              <a:buChar char="•"/>
            </a:pPr>
            <a:r>
              <a:rPr lang="en" sz="1100">
                <a:latin typeface="Garamond"/>
                <a:ea typeface="Garamond"/>
                <a:cs typeface="Garamond"/>
                <a:sym typeface="Garamond"/>
              </a:rPr>
              <a:t>Implement and optimize back-end processes with C++ and enhance front-end functionality with JavaScript, resulting in a comprehensive platform that serves over 55 active users, both brothers and non-brothers.</a:t>
            </a:r>
            <a:endParaRPr sz="1100">
              <a:latin typeface="Garamond"/>
              <a:ea typeface="Garamond"/>
              <a:cs typeface="Garamond"/>
              <a:sym typeface="Garamond"/>
            </a:endParaRPr>
          </a:p>
          <a:p>
            <a:pPr indent="-298450" lvl="0" marL="400050" rtl="0" algn="l">
              <a:lnSpc>
                <a:spcPct val="105416"/>
              </a:lnSpc>
              <a:spcBef>
                <a:spcPts val="345"/>
              </a:spcBef>
              <a:spcAft>
                <a:spcPts val="345"/>
              </a:spcAft>
              <a:buSzPts val="1100"/>
              <a:buFont typeface="Times New Roman"/>
              <a:buChar char="•"/>
            </a:pPr>
            <a:r>
              <a:rPr lang="en" sz="1100">
                <a:latin typeface="Garamond"/>
                <a:ea typeface="Garamond"/>
                <a:cs typeface="Garamond"/>
                <a:sym typeface="Garamond"/>
              </a:rPr>
              <a:t>Enhance the user experience of the fraternity chapter website by designing intuitive and user-friendly interfaces using C++ and JavaScript. Regularly communicate with brothers through monthly emails, providing updates and information about website improvements and features.</a:t>
            </a:r>
            <a:endParaRPr/>
          </a:p>
        </p:txBody>
      </p:sp>
      <p:sp>
        <p:nvSpPr>
          <p:cNvPr id="162" name="Google Shape;162;p17"/>
          <p:cNvSpPr txBox="1"/>
          <p:nvPr/>
        </p:nvSpPr>
        <p:spPr>
          <a:xfrm>
            <a:off x="2947925" y="2270775"/>
            <a:ext cx="3939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nvSpPr>
        <p:spPr>
          <a:xfrm>
            <a:off x="2550450" y="212975"/>
            <a:ext cx="437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Internship Experience</a:t>
            </a:r>
            <a:endParaRPr sz="3000">
              <a:solidFill>
                <a:schemeClr val="lt1"/>
              </a:solidFill>
              <a:latin typeface="Nunito"/>
              <a:ea typeface="Nunito"/>
              <a:cs typeface="Nunito"/>
              <a:sym typeface="Nunito"/>
            </a:endParaRPr>
          </a:p>
          <a:p>
            <a:pPr indent="0" lvl="0" marL="0" rtl="0" algn="l">
              <a:spcBef>
                <a:spcPts val="0"/>
              </a:spcBef>
              <a:spcAft>
                <a:spcPts val="0"/>
              </a:spcAft>
              <a:buNone/>
            </a:pPr>
            <a:r>
              <a:t/>
            </a:r>
            <a:endParaRPr sz="3000">
              <a:solidFill>
                <a:schemeClr val="lt1"/>
              </a:solidFill>
              <a:latin typeface="Nunito"/>
              <a:ea typeface="Nunito"/>
              <a:cs typeface="Nunito"/>
              <a:sym typeface="Nunito"/>
            </a:endParaRPr>
          </a:p>
        </p:txBody>
      </p:sp>
      <p:pic>
        <p:nvPicPr>
          <p:cNvPr id="168" name="Google Shape;168;p18"/>
          <p:cNvPicPr preferRelativeResize="0"/>
          <p:nvPr/>
        </p:nvPicPr>
        <p:blipFill>
          <a:blip r:embed="rId3">
            <a:alphaModFix/>
          </a:blip>
          <a:stretch>
            <a:fillRect/>
          </a:stretch>
        </p:blipFill>
        <p:spPr>
          <a:xfrm>
            <a:off x="476275" y="1617712"/>
            <a:ext cx="5269726" cy="2969025"/>
          </a:xfrm>
          <a:prstGeom prst="rect">
            <a:avLst/>
          </a:prstGeom>
          <a:noFill/>
          <a:ln>
            <a:noFill/>
          </a:ln>
        </p:spPr>
      </p:pic>
      <p:sp>
        <p:nvSpPr>
          <p:cNvPr id="169" name="Google Shape;169;p18"/>
          <p:cNvSpPr txBox="1"/>
          <p:nvPr/>
        </p:nvSpPr>
        <p:spPr>
          <a:xfrm>
            <a:off x="1258525" y="1079900"/>
            <a:ext cx="650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Summer 2024 Internship - Service </a:t>
            </a:r>
            <a:r>
              <a:rPr lang="en" sz="1300">
                <a:solidFill>
                  <a:schemeClr val="dk2"/>
                </a:solidFill>
                <a:latin typeface="Calibri"/>
                <a:ea typeface="Calibri"/>
                <a:cs typeface="Calibri"/>
                <a:sym typeface="Calibri"/>
              </a:rPr>
              <a:t>Technician</a:t>
            </a:r>
            <a:r>
              <a:rPr lang="en" sz="1300">
                <a:solidFill>
                  <a:schemeClr val="dk2"/>
                </a:solidFill>
                <a:latin typeface="Calibri"/>
                <a:ea typeface="Calibri"/>
                <a:cs typeface="Calibri"/>
                <a:sym typeface="Calibri"/>
              </a:rPr>
              <a:t> Intern - (Hybrid) - Tallahassee, Florida</a:t>
            </a:r>
            <a:endParaRPr sz="1300">
              <a:solidFill>
                <a:schemeClr val="dk2"/>
              </a:solidFill>
              <a:latin typeface="Calibri"/>
              <a:ea typeface="Calibri"/>
              <a:cs typeface="Calibri"/>
              <a:sym typeface="Calibri"/>
            </a:endParaRPr>
          </a:p>
        </p:txBody>
      </p:sp>
      <p:sp>
        <p:nvSpPr>
          <p:cNvPr id="170" name="Google Shape;170;p18"/>
          <p:cNvSpPr txBox="1"/>
          <p:nvPr/>
        </p:nvSpPr>
        <p:spPr>
          <a:xfrm>
            <a:off x="5806975" y="1689450"/>
            <a:ext cx="3000000" cy="2538300"/>
          </a:xfrm>
          <a:prstGeom prst="rect">
            <a:avLst/>
          </a:prstGeom>
          <a:noFill/>
          <a:ln>
            <a:noFill/>
          </a:ln>
        </p:spPr>
        <p:txBody>
          <a:bodyPr anchorCtr="0" anchor="t" bIns="91425" lIns="91425" spcFirstLastPara="1" rIns="91425" wrap="square" tIns="91425">
            <a:spAutoFit/>
          </a:bodyPr>
          <a:lstStyle/>
          <a:p>
            <a:pPr indent="-298450" lvl="0" marL="400050" rtl="0" algn="l">
              <a:lnSpc>
                <a:spcPct val="105416"/>
              </a:lnSpc>
              <a:spcBef>
                <a:spcPts val="0"/>
              </a:spcBef>
              <a:spcAft>
                <a:spcPts val="0"/>
              </a:spcAft>
              <a:buSzPts val="1100"/>
              <a:buFont typeface="Times New Roman"/>
              <a:buChar char="•"/>
            </a:pPr>
            <a:r>
              <a:rPr lang="en" sz="1100">
                <a:latin typeface="Garamond"/>
                <a:ea typeface="Garamond"/>
                <a:cs typeface="Garamond"/>
                <a:sym typeface="Garamond"/>
              </a:rPr>
              <a:t>Managed and responded to 50+ customer emails daily (VIA WIX) , addressing technical issues, processing service requests, and providing detailed solutions to enhance customer satisfaction.</a:t>
            </a:r>
            <a:endParaRPr sz="1100">
              <a:latin typeface="Garamond"/>
              <a:ea typeface="Garamond"/>
              <a:cs typeface="Garamond"/>
              <a:sym typeface="Garamond"/>
            </a:endParaRPr>
          </a:p>
          <a:p>
            <a:pPr indent="-298450" lvl="0" marL="400050" rtl="0" algn="l">
              <a:lnSpc>
                <a:spcPct val="105416"/>
              </a:lnSpc>
              <a:spcBef>
                <a:spcPts val="165"/>
              </a:spcBef>
              <a:spcAft>
                <a:spcPts val="0"/>
              </a:spcAft>
              <a:buSzPts val="1100"/>
              <a:buFont typeface="Times New Roman"/>
              <a:buChar char="•"/>
            </a:pPr>
            <a:r>
              <a:rPr lang="en" sz="1100">
                <a:latin typeface="Garamond"/>
                <a:ea typeface="Garamond"/>
                <a:cs typeface="Garamond"/>
                <a:sym typeface="Garamond"/>
              </a:rPr>
              <a:t>Efficiently handled the intake and processing of client devices per day, ensuring accurate tracking and handling throughout the service process.</a:t>
            </a:r>
            <a:endParaRPr sz="1100">
              <a:latin typeface="Garamond"/>
              <a:ea typeface="Garamond"/>
              <a:cs typeface="Garamond"/>
              <a:sym typeface="Garamond"/>
            </a:endParaRPr>
          </a:p>
          <a:p>
            <a:pPr indent="-298450" lvl="0" marL="400050" rtl="0" algn="l">
              <a:lnSpc>
                <a:spcPct val="105416"/>
              </a:lnSpc>
              <a:spcBef>
                <a:spcPts val="165"/>
              </a:spcBef>
              <a:spcAft>
                <a:spcPts val="165"/>
              </a:spcAft>
              <a:buSzPts val="1100"/>
              <a:buFont typeface="Times New Roman"/>
              <a:buChar char="•"/>
            </a:pPr>
            <a:r>
              <a:rPr lang="en" sz="1100">
                <a:latin typeface="Garamond"/>
                <a:ea typeface="Garamond"/>
                <a:cs typeface="Garamond"/>
                <a:sym typeface="Garamond"/>
              </a:rPr>
              <a:t>Processed 100-150  transactions daily (both cash and digital) with precision and accuracy, providing efficient and friendly service to customers.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975000" y="937600"/>
            <a:ext cx="5625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Passion For Technology</a:t>
            </a:r>
            <a:endParaRPr/>
          </a:p>
        </p:txBody>
      </p:sp>
      <p:sp>
        <p:nvSpPr>
          <p:cNvPr id="176" name="Google Shape;176;p19"/>
          <p:cNvSpPr txBox="1"/>
          <p:nvPr>
            <p:ph idx="1" type="body"/>
          </p:nvPr>
        </p:nvSpPr>
        <p:spPr>
          <a:xfrm>
            <a:off x="847825" y="17417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i="1" lang="en"/>
              <a:t>Technology is a transformative phenomenon reshaping how we live and work, with the Internet of Things (IoT) and cloud computing playing pivotal roles in this evolution. IoT connects everyday devices to the internet, enabling real-time data collection and interaction across various fields, from smart homes to industrial automation. This interconnectedness drives efficiency, predictive maintenance, and seamless experiences. Meanwhile, cloud computing provides scalable, on-demand access to vast computing resources, allowing businesses and individuals to store, process, and analyze data remotely. Together, IoT and the cloud create a powerful synergy, where data generated by IoT devices is stored and managed in the cloud, driving smarter solutions and more informed decision-making across industries.</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2480200" y="351300"/>
            <a:ext cx="5068800" cy="954600"/>
          </a:xfrm>
          <a:prstGeom prst="rect">
            <a:avLst/>
          </a:prstGeom>
        </p:spPr>
        <p:txBody>
          <a:bodyPr anchorCtr="0" anchor="t" bIns="91425" lIns="91425" spcFirstLastPara="1" rIns="91425" wrap="square" tIns="91425">
            <a:normAutofit fontScale="90000"/>
          </a:bodyPr>
          <a:lstStyle/>
          <a:p>
            <a:pPr indent="0" lvl="0" marL="0" rtl="0" algn="l">
              <a:lnSpc>
                <a:spcPct val="95000"/>
              </a:lnSpc>
              <a:spcBef>
                <a:spcPts val="0"/>
              </a:spcBef>
              <a:spcAft>
                <a:spcPts val="0"/>
              </a:spcAft>
              <a:buNone/>
            </a:pPr>
            <a:r>
              <a:rPr lang="en" sz="2332">
                <a:latin typeface="Times New Roman"/>
                <a:ea typeface="Times New Roman"/>
                <a:cs typeface="Times New Roman"/>
                <a:sym typeface="Times New Roman"/>
              </a:rPr>
              <a:t>Future Aspirations Post - Graduate</a:t>
            </a:r>
            <a:endParaRPr sz="2332">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82" name="Google Shape;182;p20"/>
          <p:cNvPicPr preferRelativeResize="0"/>
          <p:nvPr/>
        </p:nvPicPr>
        <p:blipFill>
          <a:blip r:embed="rId3">
            <a:alphaModFix/>
          </a:blip>
          <a:stretch>
            <a:fillRect/>
          </a:stretch>
        </p:blipFill>
        <p:spPr>
          <a:xfrm>
            <a:off x="5745625" y="2447087"/>
            <a:ext cx="2869126" cy="1826250"/>
          </a:xfrm>
          <a:prstGeom prst="rect">
            <a:avLst/>
          </a:prstGeom>
          <a:noFill/>
          <a:ln>
            <a:noFill/>
          </a:ln>
        </p:spPr>
      </p:pic>
      <p:pic>
        <p:nvPicPr>
          <p:cNvPr id="183" name="Google Shape;183;p20"/>
          <p:cNvPicPr preferRelativeResize="0"/>
          <p:nvPr/>
        </p:nvPicPr>
        <p:blipFill>
          <a:blip r:embed="rId4">
            <a:alphaModFix/>
          </a:blip>
          <a:stretch>
            <a:fillRect/>
          </a:stretch>
        </p:blipFill>
        <p:spPr>
          <a:xfrm>
            <a:off x="700400" y="2721200"/>
            <a:ext cx="2740029" cy="1826251"/>
          </a:xfrm>
          <a:prstGeom prst="rect">
            <a:avLst/>
          </a:prstGeom>
          <a:noFill/>
          <a:ln>
            <a:noFill/>
          </a:ln>
        </p:spPr>
      </p:pic>
      <p:pic>
        <p:nvPicPr>
          <p:cNvPr id="184" name="Google Shape;184;p20"/>
          <p:cNvPicPr preferRelativeResize="0"/>
          <p:nvPr/>
        </p:nvPicPr>
        <p:blipFill>
          <a:blip r:embed="rId5">
            <a:alphaModFix/>
          </a:blip>
          <a:stretch>
            <a:fillRect/>
          </a:stretch>
        </p:blipFill>
        <p:spPr>
          <a:xfrm>
            <a:off x="279800" y="416125"/>
            <a:ext cx="1863726" cy="1075250"/>
          </a:xfrm>
          <a:prstGeom prst="rect">
            <a:avLst/>
          </a:prstGeom>
          <a:noFill/>
          <a:ln>
            <a:noFill/>
          </a:ln>
        </p:spPr>
      </p:pic>
      <p:pic>
        <p:nvPicPr>
          <p:cNvPr id="185" name="Google Shape;185;p20"/>
          <p:cNvPicPr preferRelativeResize="0"/>
          <p:nvPr/>
        </p:nvPicPr>
        <p:blipFill>
          <a:blip r:embed="rId6">
            <a:alphaModFix/>
          </a:blip>
          <a:stretch>
            <a:fillRect/>
          </a:stretch>
        </p:blipFill>
        <p:spPr>
          <a:xfrm>
            <a:off x="3010387" y="769825"/>
            <a:ext cx="3191775" cy="1585850"/>
          </a:xfrm>
          <a:prstGeom prst="rect">
            <a:avLst/>
          </a:prstGeom>
          <a:noFill/>
          <a:ln>
            <a:noFill/>
          </a:ln>
        </p:spPr>
      </p:pic>
      <p:cxnSp>
        <p:nvCxnSpPr>
          <p:cNvPr id="186" name="Google Shape;186;p20"/>
          <p:cNvCxnSpPr>
            <a:stCxn id="185" idx="2"/>
            <a:endCxn id="183" idx="3"/>
          </p:cNvCxnSpPr>
          <p:nvPr/>
        </p:nvCxnSpPr>
        <p:spPr>
          <a:xfrm flipH="1">
            <a:off x="3440475" y="2355675"/>
            <a:ext cx="1165800" cy="1278600"/>
          </a:xfrm>
          <a:prstGeom prst="straightConnector1">
            <a:avLst/>
          </a:prstGeom>
          <a:noFill/>
          <a:ln cap="flat" cmpd="sng" w="9525">
            <a:solidFill>
              <a:schemeClr val="dk2"/>
            </a:solidFill>
            <a:prstDash val="solid"/>
            <a:round/>
            <a:headEnd len="med" w="med" type="none"/>
            <a:tailEnd len="med" w="med" type="stealth"/>
          </a:ln>
        </p:spPr>
      </p:cxnSp>
      <p:cxnSp>
        <p:nvCxnSpPr>
          <p:cNvPr id="187" name="Google Shape;187;p20"/>
          <p:cNvCxnSpPr>
            <a:stCxn id="182" idx="1"/>
            <a:endCxn id="183" idx="3"/>
          </p:cNvCxnSpPr>
          <p:nvPr/>
        </p:nvCxnSpPr>
        <p:spPr>
          <a:xfrm flipH="1">
            <a:off x="3440425" y="3360212"/>
            <a:ext cx="2305200" cy="274200"/>
          </a:xfrm>
          <a:prstGeom prst="straightConnector1">
            <a:avLst/>
          </a:prstGeom>
          <a:noFill/>
          <a:ln cap="flat" cmpd="sng" w="9525">
            <a:solidFill>
              <a:schemeClr val="dk2"/>
            </a:solidFill>
            <a:prstDash val="solid"/>
            <a:round/>
            <a:headEnd len="med" w="med" type="stealth"/>
            <a:tailEnd len="med" w="med" type="stealth"/>
          </a:ln>
        </p:spPr>
      </p:cxnSp>
      <p:cxnSp>
        <p:nvCxnSpPr>
          <p:cNvPr id="188" name="Google Shape;188;p20"/>
          <p:cNvCxnSpPr>
            <a:stCxn id="182" idx="1"/>
            <a:endCxn id="185" idx="2"/>
          </p:cNvCxnSpPr>
          <p:nvPr/>
        </p:nvCxnSpPr>
        <p:spPr>
          <a:xfrm rot="10800000">
            <a:off x="4606225" y="2355812"/>
            <a:ext cx="1139400" cy="1004400"/>
          </a:xfrm>
          <a:prstGeom prst="straightConnector1">
            <a:avLst/>
          </a:prstGeom>
          <a:noFill/>
          <a:ln cap="flat" cmpd="sng" w="9525">
            <a:solidFill>
              <a:schemeClr val="dk2"/>
            </a:solidFill>
            <a:prstDash val="solid"/>
            <a:round/>
            <a:headEnd len="med" w="med" type="stealth"/>
            <a:tailEnd len="med" w="med" type="stealth"/>
          </a:ln>
        </p:spPr>
      </p:cxnSp>
      <p:sp>
        <p:nvSpPr>
          <p:cNvPr id="189" name="Google Shape;189;p20"/>
          <p:cNvSpPr txBox="1"/>
          <p:nvPr/>
        </p:nvSpPr>
        <p:spPr>
          <a:xfrm rot="-2934162">
            <a:off x="3101507" y="1646523"/>
            <a:ext cx="3612288" cy="3846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Discipline</a:t>
            </a:r>
            <a:endParaRPr sz="1300">
              <a:solidFill>
                <a:schemeClr val="dk2"/>
              </a:solidFill>
              <a:latin typeface="Calibri"/>
              <a:ea typeface="Calibri"/>
              <a:cs typeface="Calibri"/>
              <a:sym typeface="Calibri"/>
            </a:endParaRPr>
          </a:p>
        </p:txBody>
      </p:sp>
      <p:sp>
        <p:nvSpPr>
          <p:cNvPr id="190" name="Google Shape;190;p20"/>
          <p:cNvSpPr txBox="1"/>
          <p:nvPr/>
        </p:nvSpPr>
        <p:spPr>
          <a:xfrm rot="-362960">
            <a:off x="3858458" y="3261972"/>
            <a:ext cx="3948387" cy="3846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Time Management</a:t>
            </a:r>
            <a:endParaRPr sz="1300">
              <a:solidFill>
                <a:schemeClr val="dk2"/>
              </a:solidFill>
              <a:latin typeface="Calibri"/>
              <a:ea typeface="Calibri"/>
              <a:cs typeface="Calibri"/>
              <a:sym typeface="Calibri"/>
            </a:endParaRPr>
          </a:p>
        </p:txBody>
      </p:sp>
      <p:sp>
        <p:nvSpPr>
          <p:cNvPr id="191" name="Google Shape;191;p20"/>
          <p:cNvSpPr txBox="1"/>
          <p:nvPr/>
        </p:nvSpPr>
        <p:spPr>
          <a:xfrm rot="2701293">
            <a:off x="4455540" y="3668191"/>
            <a:ext cx="3948414" cy="3848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Networking</a:t>
            </a:r>
            <a:endParaRPr sz="1300">
              <a:solidFill>
                <a:schemeClr val="dk2"/>
              </a:solidFill>
              <a:latin typeface="Calibri"/>
              <a:ea typeface="Calibri"/>
              <a:cs typeface="Calibri"/>
              <a:sym typeface="Calibri"/>
            </a:endParaRPr>
          </a:p>
        </p:txBody>
      </p:sp>
      <p:sp>
        <p:nvSpPr>
          <p:cNvPr id="192" name="Google Shape;192;p20"/>
          <p:cNvSpPr txBox="1"/>
          <p:nvPr/>
        </p:nvSpPr>
        <p:spPr>
          <a:xfrm>
            <a:off x="1497200" y="2447063"/>
            <a:ext cx="17352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Mentorship</a:t>
            </a:r>
            <a:endParaRPr sz="1300">
              <a:solidFill>
                <a:schemeClr val="dk2"/>
              </a:solidFill>
              <a:latin typeface="Calibri"/>
              <a:ea typeface="Calibri"/>
              <a:cs typeface="Calibri"/>
              <a:sym typeface="Calibri"/>
            </a:endParaRPr>
          </a:p>
        </p:txBody>
      </p:sp>
      <p:pic>
        <p:nvPicPr>
          <p:cNvPr id="193" name="Google Shape;193;p20"/>
          <p:cNvPicPr preferRelativeResize="0"/>
          <p:nvPr/>
        </p:nvPicPr>
        <p:blipFill>
          <a:blip r:embed="rId7">
            <a:alphaModFix/>
          </a:blip>
          <a:stretch>
            <a:fillRect/>
          </a:stretch>
        </p:blipFill>
        <p:spPr>
          <a:xfrm>
            <a:off x="6805950" y="288500"/>
            <a:ext cx="1698526" cy="16427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3622700" y="433975"/>
            <a:ext cx="2382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End</a:t>
            </a:r>
            <a:endParaRPr/>
          </a:p>
        </p:txBody>
      </p:sp>
      <p:sp>
        <p:nvSpPr>
          <p:cNvPr id="199" name="Google Shape;199;p21"/>
          <p:cNvSpPr txBox="1"/>
          <p:nvPr>
            <p:ph idx="1" type="body"/>
          </p:nvPr>
        </p:nvSpPr>
        <p:spPr>
          <a:xfrm>
            <a:off x="3069425" y="1476375"/>
            <a:ext cx="1293600" cy="69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Thank you!!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